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Poppins Bold" charset="1" panose="00000800000000000000"/>
      <p:regular r:id="rId17"/>
    </p:embeddedFont>
    <p:embeddedFont>
      <p:font typeface="Arial" charset="1" panose="020B0604020202020204"/>
      <p:regular r:id="rId18"/>
    </p:embeddedFont>
    <p:embeddedFont>
      <p:font typeface="Arial Bold" charset="1" panose="020B0704020202020204"/>
      <p:regular r:id="rId19"/>
    </p:embeddedFont>
    <p:embeddedFont>
      <p:font typeface="Calibri (MS) Bold" charset="1" panose="020F0702030404030204"/>
      <p:regular r:id="rId20"/>
    </p:embeddedFont>
    <p:embeddedFont>
      <p:font typeface="Canva Sans" charset="1" panose="020B0503030501040103"/>
      <p:regular r:id="rId21"/>
    </p:embeddedFont>
    <p:embeddedFont>
      <p:font typeface="Canva Sans Bold" charset="1" panose="020B0803030501040103"/>
      <p:regular r:id="rId22"/>
    </p:embeddedFont>
    <p:embeddedFont>
      <p:font typeface="Poppins" charset="1" panose="000005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jpeg" Type="http://schemas.openxmlformats.org/officeDocument/2006/relationships/image"/><Relationship Id="rId4" Target="../media/image16.pn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0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5.pn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9.png" Type="http://schemas.openxmlformats.org/officeDocument/2006/relationships/image"/><Relationship Id="rId7" Target="../media/image1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1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10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88578" y="1969993"/>
            <a:ext cx="14310845" cy="2874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b="true" sz="4399">
                <a:solidFill>
                  <a:srgbClr val="45474B"/>
                </a:solidFill>
                <a:latin typeface="Poppins Bold"/>
                <a:ea typeface="Poppins Bold"/>
                <a:cs typeface="Poppins Bold"/>
                <a:sym typeface="Poppins Bold"/>
              </a:rPr>
              <a:t>PERSONALIZED ACADEMIC INTERVENTIONS</a:t>
            </a:r>
          </a:p>
          <a:p>
            <a:pPr algn="ctr">
              <a:lnSpc>
                <a:spcPts val="7699"/>
              </a:lnSpc>
            </a:pPr>
            <a:r>
              <a:rPr lang="en-US" b="true" sz="4399">
                <a:solidFill>
                  <a:srgbClr val="45474B"/>
                </a:solidFill>
                <a:latin typeface="Poppins Bold"/>
                <a:ea typeface="Poppins Bold"/>
                <a:cs typeface="Poppins Bold"/>
                <a:sym typeface="Poppins Bold"/>
              </a:rPr>
              <a:t>USING ADAPTIVE AND EXPLAINABLE AI: MULTI-</a:t>
            </a:r>
          </a:p>
          <a:p>
            <a:pPr algn="ctr">
              <a:lnSpc>
                <a:spcPts val="7699"/>
              </a:lnSpc>
            </a:pPr>
            <a:r>
              <a:rPr lang="en-US" b="true" sz="4399">
                <a:solidFill>
                  <a:srgbClr val="45474B"/>
                </a:solidFill>
                <a:latin typeface="Poppins Bold"/>
                <a:ea typeface="Poppins Bold"/>
                <a:cs typeface="Poppins Bold"/>
                <a:sym typeface="Poppins Bold"/>
              </a:rPr>
              <a:t>MODAL LEARNING ANALYTICS FRAMEWORK</a:t>
            </a:r>
          </a:p>
        </p:txBody>
      </p:sp>
      <p:sp>
        <p:nvSpPr>
          <p:cNvPr name="Freeform 3" id="3"/>
          <p:cNvSpPr/>
          <p:nvPr/>
        </p:nvSpPr>
        <p:spPr>
          <a:xfrm flipH="false" flipV="true" rot="0">
            <a:off x="-952218" y="7502553"/>
            <a:ext cx="5665818" cy="4114800"/>
          </a:xfrm>
          <a:custGeom>
            <a:avLst/>
            <a:gdLst/>
            <a:ahLst/>
            <a:cxnLst/>
            <a:rect r="r" b="b" t="t" l="l"/>
            <a:pathLst>
              <a:path h="4114800" w="5665818">
                <a:moveTo>
                  <a:pt x="0" y="4114800"/>
                </a:moveTo>
                <a:lnTo>
                  <a:pt x="5665818" y="4114800"/>
                </a:lnTo>
                <a:lnTo>
                  <a:pt x="5665818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4512899" y="6336065"/>
            <a:ext cx="4507913" cy="4840712"/>
          </a:xfrm>
          <a:custGeom>
            <a:avLst/>
            <a:gdLst/>
            <a:ahLst/>
            <a:cxnLst/>
            <a:rect r="r" b="b" t="t" l="l"/>
            <a:pathLst>
              <a:path h="4840712" w="4507913">
                <a:moveTo>
                  <a:pt x="4507914" y="0"/>
                </a:moveTo>
                <a:lnTo>
                  <a:pt x="0" y="0"/>
                </a:lnTo>
                <a:lnTo>
                  <a:pt x="0" y="4840712"/>
                </a:lnTo>
                <a:lnTo>
                  <a:pt x="4507914" y="4840712"/>
                </a:lnTo>
                <a:lnTo>
                  <a:pt x="450791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068276" y="5225007"/>
            <a:ext cx="10151449" cy="5908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09"/>
              </a:lnSpc>
              <a:spcBef>
                <a:spcPct val="0"/>
              </a:spcBef>
            </a:pPr>
            <a:r>
              <a:rPr lang="en-US" sz="3363">
                <a:solidFill>
                  <a:srgbClr val="495E57"/>
                </a:solidFill>
                <a:latin typeface="Arial"/>
                <a:ea typeface="Arial"/>
                <a:cs typeface="Arial"/>
                <a:sym typeface="Arial"/>
              </a:rPr>
              <a:t>Final Year Research Final Presentation</a:t>
            </a:r>
          </a:p>
        </p:txBody>
      </p:sp>
      <p:sp>
        <p:nvSpPr>
          <p:cNvPr name="Freeform 6" id="6"/>
          <p:cNvSpPr/>
          <p:nvPr/>
        </p:nvSpPr>
        <p:spPr>
          <a:xfrm flipH="false" flipV="true" rot="0">
            <a:off x="-952218" y="-874167"/>
            <a:ext cx="4507913" cy="4840712"/>
          </a:xfrm>
          <a:custGeom>
            <a:avLst/>
            <a:gdLst/>
            <a:ahLst/>
            <a:cxnLst/>
            <a:rect r="r" b="b" t="t" l="l"/>
            <a:pathLst>
              <a:path h="4840712" w="4507913">
                <a:moveTo>
                  <a:pt x="0" y="4840712"/>
                </a:moveTo>
                <a:lnTo>
                  <a:pt x="4507913" y="4840712"/>
                </a:lnTo>
                <a:lnTo>
                  <a:pt x="4507913" y="0"/>
                </a:lnTo>
                <a:lnTo>
                  <a:pt x="0" y="0"/>
                </a:lnTo>
                <a:lnTo>
                  <a:pt x="0" y="484071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4637464" y="-1264421"/>
            <a:ext cx="5665818" cy="4114800"/>
          </a:xfrm>
          <a:custGeom>
            <a:avLst/>
            <a:gdLst/>
            <a:ahLst/>
            <a:cxnLst/>
            <a:rect r="r" b="b" t="t" l="l"/>
            <a:pathLst>
              <a:path h="4114800" w="5665818">
                <a:moveTo>
                  <a:pt x="5665817" y="0"/>
                </a:moveTo>
                <a:lnTo>
                  <a:pt x="0" y="0"/>
                </a:lnTo>
                <a:lnTo>
                  <a:pt x="0" y="4114800"/>
                </a:lnTo>
                <a:lnTo>
                  <a:pt x="5665817" y="4114800"/>
                </a:lnTo>
                <a:lnTo>
                  <a:pt x="566581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0" y="9559953"/>
            <a:ext cx="3771899" cy="727042"/>
            <a:chOff x="0" y="0"/>
            <a:chExt cx="5029198" cy="9693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029200" cy="969391"/>
            </a:xfrm>
            <a:custGeom>
              <a:avLst/>
              <a:gdLst/>
              <a:ahLst/>
              <a:cxnLst/>
              <a:rect r="r" b="b" t="t" l="l"/>
              <a:pathLst>
                <a:path h="969391" w="5029200">
                  <a:moveTo>
                    <a:pt x="0" y="0"/>
                  </a:moveTo>
                  <a:lnTo>
                    <a:pt x="5029200" y="0"/>
                  </a:lnTo>
                  <a:lnTo>
                    <a:pt x="5029200" y="969391"/>
                  </a:lnTo>
                  <a:lnTo>
                    <a:pt x="0" y="969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44" r="0" b="-144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550514" y="9839628"/>
            <a:ext cx="1919859" cy="314325"/>
            <a:chOff x="0" y="0"/>
            <a:chExt cx="2559812" cy="419100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2296922" y="-9525"/>
              <a:ext cx="262890" cy="4286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b="true" sz="2100" spc="-75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1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1805"/>
              <a:ext cx="1621790" cy="3746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60"/>
                </a:lnSpc>
              </a:pPr>
              <a:r>
                <a:rPr lang="en-US" b="true" sz="1800" spc="-15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05/05/2026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4173845" y="5899682"/>
            <a:ext cx="10151449" cy="5413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89"/>
              </a:lnSpc>
              <a:spcBef>
                <a:spcPct val="0"/>
              </a:spcBef>
            </a:pPr>
            <a:r>
              <a:rPr lang="en-US" sz="3063">
                <a:solidFill>
                  <a:srgbClr val="495E57"/>
                </a:solidFill>
                <a:latin typeface="Arial"/>
                <a:ea typeface="Arial"/>
                <a:cs typeface="Arial"/>
                <a:sym typeface="Arial"/>
              </a:rPr>
              <a:t>Project ID - 25-26J-172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380583" y="6936747"/>
            <a:ext cx="14505977" cy="2321553"/>
            <a:chOff x="0" y="0"/>
            <a:chExt cx="19341302" cy="3095404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76200"/>
              <a:ext cx="13535265" cy="6963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89"/>
                </a:lnSpc>
                <a:spcBef>
                  <a:spcPct val="0"/>
                </a:spcBef>
              </a:pPr>
              <a:r>
                <a:rPr lang="en-US" sz="3063">
                  <a:solidFill>
                    <a:srgbClr val="495E57"/>
                  </a:solidFill>
                  <a:latin typeface="Arial"/>
                  <a:ea typeface="Arial"/>
                  <a:cs typeface="Arial"/>
                  <a:sym typeface="Arial"/>
                </a:rPr>
                <a:t>Team Members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5806037" y="693196"/>
              <a:ext cx="13535265" cy="535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09"/>
                </a:lnSpc>
                <a:spcBef>
                  <a:spcPct val="0"/>
                </a:spcBef>
              </a:pPr>
              <a:r>
                <a:rPr lang="en-US" sz="2363">
                  <a:solidFill>
                    <a:srgbClr val="495E57"/>
                  </a:solidFill>
                  <a:latin typeface="Arial"/>
                  <a:ea typeface="Arial"/>
                  <a:cs typeface="Arial"/>
                  <a:sym typeface="Arial"/>
                </a:rPr>
                <a:t>Ravisanka U V P - IT22354792 (Component 01)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5806037" y="1315299"/>
              <a:ext cx="13535265" cy="535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09"/>
                </a:lnSpc>
                <a:spcBef>
                  <a:spcPct val="0"/>
                </a:spcBef>
              </a:pPr>
              <a:r>
                <a:rPr lang="en-US" sz="2363">
                  <a:solidFill>
                    <a:srgbClr val="495E57"/>
                  </a:solidFill>
                  <a:latin typeface="Arial"/>
                  <a:ea typeface="Arial"/>
                  <a:cs typeface="Arial"/>
                  <a:sym typeface="Arial"/>
                </a:rPr>
                <a:t>Disanayaka S T   - IT22370228 (Component 02)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5806037" y="1937402"/>
              <a:ext cx="13535265" cy="535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09"/>
                </a:lnSpc>
                <a:spcBef>
                  <a:spcPct val="0"/>
                </a:spcBef>
              </a:pPr>
              <a:r>
                <a:rPr lang="en-US" sz="2363">
                  <a:solidFill>
                    <a:srgbClr val="495E57"/>
                  </a:solidFill>
                  <a:latin typeface="Arial"/>
                  <a:ea typeface="Arial"/>
                  <a:cs typeface="Arial"/>
                  <a:sym typeface="Arial"/>
                </a:rPr>
                <a:t>Nimanji D.L.K      - IT22365750 (Component 03)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5767937" y="2559505"/>
              <a:ext cx="13535265" cy="535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309"/>
                </a:lnSpc>
                <a:spcBef>
                  <a:spcPct val="0"/>
                </a:spcBef>
              </a:pPr>
              <a:r>
                <a:rPr lang="en-US" sz="2363">
                  <a:solidFill>
                    <a:srgbClr val="495E57"/>
                  </a:solidFill>
                  <a:latin typeface="Arial"/>
                  <a:ea typeface="Arial"/>
                  <a:cs typeface="Arial"/>
                  <a:sym typeface="Arial"/>
                </a:rPr>
                <a:t>Perera I A T D      - IT22902702 (Component 04)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520779" y="3249100"/>
            <a:ext cx="3166931" cy="4093641"/>
          </a:xfrm>
          <a:custGeom>
            <a:avLst/>
            <a:gdLst/>
            <a:ahLst/>
            <a:cxnLst/>
            <a:rect r="r" b="b" t="t" l="l"/>
            <a:pathLst>
              <a:path h="4093641" w="3166931">
                <a:moveTo>
                  <a:pt x="0" y="0"/>
                </a:moveTo>
                <a:lnTo>
                  <a:pt x="3166930" y="0"/>
                </a:lnTo>
                <a:lnTo>
                  <a:pt x="3166930" y="4093641"/>
                </a:lnTo>
                <a:lnTo>
                  <a:pt x="0" y="40936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03372" y="3274223"/>
            <a:ext cx="2964932" cy="4068517"/>
          </a:xfrm>
          <a:custGeom>
            <a:avLst/>
            <a:gdLst/>
            <a:ahLst/>
            <a:cxnLst/>
            <a:rect r="r" b="b" t="t" l="l"/>
            <a:pathLst>
              <a:path h="4068517" w="2964932">
                <a:moveTo>
                  <a:pt x="0" y="0"/>
                </a:moveTo>
                <a:lnTo>
                  <a:pt x="2964932" y="0"/>
                </a:lnTo>
                <a:lnTo>
                  <a:pt x="2964932" y="4068518"/>
                </a:lnTo>
                <a:lnTo>
                  <a:pt x="0" y="40685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380836" y="3249100"/>
            <a:ext cx="8169935" cy="4093641"/>
          </a:xfrm>
          <a:custGeom>
            <a:avLst/>
            <a:gdLst/>
            <a:ahLst/>
            <a:cxnLst/>
            <a:rect r="r" b="b" t="t" l="l"/>
            <a:pathLst>
              <a:path h="4093641" w="8169935">
                <a:moveTo>
                  <a:pt x="0" y="0"/>
                </a:moveTo>
                <a:lnTo>
                  <a:pt x="8169935" y="0"/>
                </a:lnTo>
                <a:lnTo>
                  <a:pt x="8169935" y="4093641"/>
                </a:lnTo>
                <a:lnTo>
                  <a:pt x="0" y="40936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400000">
            <a:off x="14006918" y="6645421"/>
            <a:ext cx="4507913" cy="4840712"/>
          </a:xfrm>
          <a:custGeom>
            <a:avLst/>
            <a:gdLst/>
            <a:ahLst/>
            <a:cxnLst/>
            <a:rect r="r" b="b" t="t" l="l"/>
            <a:pathLst>
              <a:path h="4840712" w="4507913">
                <a:moveTo>
                  <a:pt x="0" y="0"/>
                </a:moveTo>
                <a:lnTo>
                  <a:pt x="4507913" y="0"/>
                </a:lnTo>
                <a:lnTo>
                  <a:pt x="4507913" y="4840712"/>
                </a:lnTo>
                <a:lnTo>
                  <a:pt x="0" y="48407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0">
            <a:off x="-952218" y="-874167"/>
            <a:ext cx="4507913" cy="4840712"/>
          </a:xfrm>
          <a:custGeom>
            <a:avLst/>
            <a:gdLst/>
            <a:ahLst/>
            <a:cxnLst/>
            <a:rect r="r" b="b" t="t" l="l"/>
            <a:pathLst>
              <a:path h="4840712" w="4507913">
                <a:moveTo>
                  <a:pt x="0" y="4840712"/>
                </a:moveTo>
                <a:lnTo>
                  <a:pt x="4507913" y="4840712"/>
                </a:lnTo>
                <a:lnTo>
                  <a:pt x="4507913" y="0"/>
                </a:lnTo>
                <a:lnTo>
                  <a:pt x="0" y="0"/>
                </a:lnTo>
                <a:lnTo>
                  <a:pt x="0" y="4840712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145577" y="1450939"/>
            <a:ext cx="4118818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User Testing 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5550514" y="9839628"/>
            <a:ext cx="2206710" cy="314325"/>
            <a:chOff x="0" y="0"/>
            <a:chExt cx="2942280" cy="41910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2296922" y="-9525"/>
              <a:ext cx="645358" cy="4286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b="true" sz="2100" spc="-75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10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1805"/>
              <a:ext cx="1621790" cy="3746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60"/>
                </a:lnSpc>
              </a:pPr>
              <a:r>
                <a:rPr lang="en-US" b="true" sz="1800" spc="-15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05/05/2026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405029" y="3858159"/>
            <a:ext cx="11477941" cy="1954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33"/>
              </a:lnSpc>
            </a:pPr>
            <a:r>
              <a:rPr lang="en-US" sz="11601">
                <a:solidFill>
                  <a:srgbClr val="6C7E6B"/>
                </a:solidFill>
                <a:latin typeface="Poppins"/>
                <a:ea typeface="Poppins"/>
                <a:cs typeface="Poppins"/>
                <a:sym typeface="Poppins"/>
              </a:rPr>
              <a:t>Thank You</a:t>
            </a:r>
          </a:p>
        </p:txBody>
      </p:sp>
      <p:sp>
        <p:nvSpPr>
          <p:cNvPr name="Freeform 3" id="3"/>
          <p:cNvSpPr/>
          <p:nvPr/>
        </p:nvSpPr>
        <p:spPr>
          <a:xfrm flipH="false" flipV="true" rot="0">
            <a:off x="0" y="6172200"/>
            <a:ext cx="5665818" cy="4114800"/>
          </a:xfrm>
          <a:custGeom>
            <a:avLst/>
            <a:gdLst/>
            <a:ahLst/>
            <a:cxnLst/>
            <a:rect r="r" b="b" t="t" l="l"/>
            <a:pathLst>
              <a:path h="4114800" w="5665818">
                <a:moveTo>
                  <a:pt x="0" y="4114800"/>
                </a:moveTo>
                <a:lnTo>
                  <a:pt x="5665818" y="4114800"/>
                </a:lnTo>
                <a:lnTo>
                  <a:pt x="5665818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3780087" y="5446288"/>
            <a:ext cx="4507913" cy="4840712"/>
          </a:xfrm>
          <a:custGeom>
            <a:avLst/>
            <a:gdLst/>
            <a:ahLst/>
            <a:cxnLst/>
            <a:rect r="r" b="b" t="t" l="l"/>
            <a:pathLst>
              <a:path h="4840712" w="4507913">
                <a:moveTo>
                  <a:pt x="4507913" y="0"/>
                </a:moveTo>
                <a:lnTo>
                  <a:pt x="0" y="0"/>
                </a:lnTo>
                <a:lnTo>
                  <a:pt x="0" y="4840712"/>
                </a:lnTo>
                <a:lnTo>
                  <a:pt x="4507913" y="4840712"/>
                </a:lnTo>
                <a:lnTo>
                  <a:pt x="450791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0" y="0"/>
            <a:ext cx="4507913" cy="4840712"/>
          </a:xfrm>
          <a:custGeom>
            <a:avLst/>
            <a:gdLst/>
            <a:ahLst/>
            <a:cxnLst/>
            <a:rect r="r" b="b" t="t" l="l"/>
            <a:pathLst>
              <a:path h="4840712" w="4507913">
                <a:moveTo>
                  <a:pt x="0" y="4840712"/>
                </a:moveTo>
                <a:lnTo>
                  <a:pt x="4507913" y="4840712"/>
                </a:lnTo>
                <a:lnTo>
                  <a:pt x="4507913" y="0"/>
                </a:lnTo>
                <a:lnTo>
                  <a:pt x="0" y="0"/>
                </a:lnTo>
                <a:lnTo>
                  <a:pt x="0" y="484071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2622182" y="0"/>
            <a:ext cx="5665818" cy="4114800"/>
          </a:xfrm>
          <a:custGeom>
            <a:avLst/>
            <a:gdLst/>
            <a:ahLst/>
            <a:cxnLst/>
            <a:rect r="r" b="b" t="t" l="l"/>
            <a:pathLst>
              <a:path h="4114800" w="5665818">
                <a:moveTo>
                  <a:pt x="5665818" y="0"/>
                </a:moveTo>
                <a:lnTo>
                  <a:pt x="0" y="0"/>
                </a:lnTo>
                <a:lnTo>
                  <a:pt x="0" y="4114800"/>
                </a:lnTo>
                <a:lnTo>
                  <a:pt x="5665818" y="4114800"/>
                </a:lnTo>
                <a:lnTo>
                  <a:pt x="56658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0" y="9559953"/>
            <a:ext cx="3771899" cy="727042"/>
            <a:chOff x="0" y="0"/>
            <a:chExt cx="5029198" cy="96939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029200" cy="969391"/>
            </a:xfrm>
            <a:custGeom>
              <a:avLst/>
              <a:gdLst/>
              <a:ahLst/>
              <a:cxnLst/>
              <a:rect r="r" b="b" t="t" l="l"/>
              <a:pathLst>
                <a:path h="969391" w="5029200">
                  <a:moveTo>
                    <a:pt x="0" y="0"/>
                  </a:moveTo>
                  <a:lnTo>
                    <a:pt x="5029200" y="0"/>
                  </a:lnTo>
                  <a:lnTo>
                    <a:pt x="5029200" y="969391"/>
                  </a:lnTo>
                  <a:lnTo>
                    <a:pt x="0" y="969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144" r="0" b="-144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771899" y="-273912"/>
            <a:ext cx="11356355" cy="1485900"/>
            <a:chOff x="0" y="0"/>
            <a:chExt cx="15141806" cy="19812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141806" cy="1981200"/>
            </a:xfrm>
            <a:custGeom>
              <a:avLst/>
              <a:gdLst/>
              <a:ahLst/>
              <a:cxnLst/>
              <a:rect r="r" b="b" t="t" l="l"/>
              <a:pathLst>
                <a:path h="1981200" w="15141806">
                  <a:moveTo>
                    <a:pt x="0" y="0"/>
                  </a:moveTo>
                  <a:lnTo>
                    <a:pt x="15141806" y="0"/>
                  </a:lnTo>
                  <a:lnTo>
                    <a:pt x="15141806" y="1981200"/>
                  </a:lnTo>
                  <a:lnTo>
                    <a:pt x="0" y="1981200"/>
                  </a:lnTo>
                  <a:close/>
                </a:path>
              </a:pathLst>
            </a:custGeom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5141806" cy="2038350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6912"/>
                </a:lnSpc>
              </a:pPr>
              <a:r>
                <a:rPr lang="en-US" sz="6400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PP2 Comments &amp; Actions Taken</a:t>
              </a:r>
            </a:p>
          </p:txBody>
        </p:sp>
      </p:grp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1338749" y="1009953"/>
          <a:ext cx="15920551" cy="8839200"/>
        </p:xfrm>
        <a:graphic>
          <a:graphicData uri="http://schemas.openxmlformats.org/drawingml/2006/table">
            <a:tbl>
              <a:tblPr/>
              <a:tblGrid>
                <a:gridCol w="1610624"/>
                <a:gridCol w="4082543"/>
                <a:gridCol w="3607208"/>
                <a:gridCol w="3354245"/>
                <a:gridCol w="3265932"/>
              </a:tblGrid>
              <a:tr h="86096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tru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IT22370228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tru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IT22365750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tru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IT22902702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true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IT22354792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92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b="true" sz="190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Panel Comment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task demo was done well</a:t>
                      </a:r>
                      <a:endParaRPr lang="en-US" sz="1100"/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system appears to be working as intended</a:t>
                      </a:r>
                    </a:p>
                    <a:p>
                      <a:pPr algn="ctr">
                        <a:lnSpc>
                          <a:spcPts val="2659"/>
                        </a:lnSpc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student posses some understanding of overall architecture and how the system function on a fundamental level</a:t>
                      </a:r>
                    </a:p>
                  </a:txBody>
                  <a:tcPr marL="190500" marR="190500" marT="190500" marB="190500" anchor="t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just" marL="410209" indent="-205105" lvl="1">
                        <a:lnSpc>
                          <a:spcPts val="2659"/>
                        </a:lnSpc>
                        <a:buFont typeface="Arial"/>
                        <a:buChar char="•"/>
                        <a:defRPr/>
                      </a:pPr>
                      <a:endParaRPr lang="en-US" sz="1100"/>
                    </a:p>
                  </a:txBody>
                  <a:tcPr marL="190500" marR="190500" marT="190500" marB="190500" anchor="t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just" marL="410209" indent="-205105" lvl="1">
                        <a:lnSpc>
                          <a:spcPts val="2621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Overall Knowledge is ok</a:t>
                      </a:r>
                      <a:endParaRPr lang="en-US" sz="1100"/>
                    </a:p>
                  </a:txBody>
                  <a:tcPr marL="190500" marR="190500" marT="190500" marB="190500" anchor="t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410206" indent="-205103" lvl="1">
                        <a:lnSpc>
                          <a:spcPts val="265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risk factor displayed according to the student's app appears to be highly exhaggerated.</a:t>
                      </a:r>
                      <a:endParaRPr lang="en-US" sz="1100"/>
                    </a:p>
                  </a:txBody>
                  <a:tcPr marL="190500" marR="190500" marT="190500" marB="190500" anchor="t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131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660"/>
                        </a:lnSpc>
                        <a:defRPr/>
                      </a:pPr>
                      <a:r>
                        <a:rPr lang="en-US" b="true" sz="1900">
                          <a:solidFill>
                            <a:srgbClr val="000000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Action Taken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659"/>
                        </a:lnSpc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Enhanced the core application by coupling Machine Learning analytics with Generative AI, creating an automated pipeline that moves from accurate data prediction to personalized, actionable outputs</a:t>
                      </a:r>
                      <a:endParaRPr lang="en-US" sz="1100"/>
                    </a:p>
                  </a:txBody>
                  <a:tcPr marL="190500" marR="190500" marT="190500" marB="190500" anchor="t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410209" indent="-205105" lvl="1">
                        <a:lnSpc>
                          <a:spcPts val="2659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Uses Hybrid RAG with web search to provide higher accuracy and broader information coverage.</a:t>
                      </a:r>
                      <a:endParaRPr lang="en-US" sz="1100"/>
                    </a:p>
                  </a:txBody>
                  <a:tcPr marL="190500" marR="190500" marT="190500" marB="190500" anchor="t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410209" indent="-205105" lvl="1">
                        <a:lnSpc>
                          <a:spcPts val="2621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899">
                          <a:solidFill>
                            <a:srgbClr val="000000"/>
                          </a:solidFill>
                          <a:latin typeface="Canva Sans"/>
                          <a:ea typeface="Canva Sans"/>
                          <a:cs typeface="Canva Sans"/>
                          <a:sym typeface="Canva Sans"/>
                        </a:rPr>
                        <a:t>Optimized GRU and RL models with better accuracy and more reliable predictions.</a:t>
                      </a:r>
                      <a:endParaRPr lang="en-US" sz="1100"/>
                    </a:p>
                  </a:txBody>
                  <a:tcPr marL="190500" marR="190500" marT="190500" marB="190500" anchor="t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 marL="410211" indent="-205106" lvl="1">
                        <a:lnSpc>
                          <a:spcPts val="2660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Fixed by using Midterm Score as a substitute when Final Score is not yet available, preventing the model from treating a missing exam as a failing grade. Additionally, the student profile page was updated to clearly display all academic marks, lifestyle metrics, and the calculated risk score in one view.</a:t>
                      </a:r>
                      <a:endParaRPr lang="en-US" sz="1100"/>
                    </a:p>
                  </a:txBody>
                  <a:tcPr marL="190500" marR="190500" marT="190500" marB="190500" anchor="t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0" y="9559953"/>
            <a:ext cx="3771899" cy="727042"/>
            <a:chOff x="0" y="0"/>
            <a:chExt cx="5029198" cy="9693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029200" cy="969391"/>
            </a:xfrm>
            <a:custGeom>
              <a:avLst/>
              <a:gdLst/>
              <a:ahLst/>
              <a:cxnLst/>
              <a:rect r="r" b="b" t="t" l="l"/>
              <a:pathLst>
                <a:path h="969391" w="5029200">
                  <a:moveTo>
                    <a:pt x="0" y="0"/>
                  </a:moveTo>
                  <a:lnTo>
                    <a:pt x="5029200" y="0"/>
                  </a:lnTo>
                  <a:lnTo>
                    <a:pt x="5029200" y="969391"/>
                  </a:lnTo>
                  <a:lnTo>
                    <a:pt x="0" y="969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44" r="0" b="-144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5550514" y="9839628"/>
            <a:ext cx="1919859" cy="314325"/>
            <a:chOff x="0" y="0"/>
            <a:chExt cx="2559812" cy="41910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2296922" y="-9525"/>
              <a:ext cx="262890" cy="4286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b="true" sz="2100" spc="-75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2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1805"/>
              <a:ext cx="1621790" cy="3746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60"/>
                </a:lnSpc>
              </a:pPr>
              <a:r>
                <a:rPr lang="en-US" b="true" sz="1800" spc="-15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05/05/2026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410029" y="2089206"/>
            <a:ext cx="12748656" cy="6707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90881" indent="-345440" lvl="1">
              <a:lnSpc>
                <a:spcPts val="48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students struggle with specific lessons but do not realize their weak areas early</a:t>
            </a:r>
          </a:p>
          <a:p>
            <a:pPr algn="just" marL="690881" indent="-345440" lvl="1">
              <a:lnSpc>
                <a:spcPts val="48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Learning difficulties are often detected only after exams</a:t>
            </a:r>
          </a:p>
          <a:p>
            <a:pPr algn="just" marL="690881" indent="-345440" lvl="1">
              <a:lnSpc>
                <a:spcPts val="48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d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isengagement (low participation, inactivity) is not monitored continuously</a:t>
            </a:r>
          </a:p>
          <a:p>
            <a:pPr algn="just" marL="690881" indent="-345440" lvl="1">
              <a:lnSpc>
                <a:spcPts val="48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lack instant academic support when studying independently</a:t>
            </a:r>
          </a:p>
          <a:p>
            <a:pPr algn="just" marL="690881" indent="-345440" lvl="1">
              <a:lnSpc>
                <a:spcPts val="48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Existing systems do not combine prediction, explanation, engagement detection, and assistance in one platform</a:t>
            </a:r>
          </a:p>
          <a:p>
            <a:pPr algn="just">
              <a:lnSpc>
                <a:spcPts val="4800"/>
              </a:lnSpc>
            </a:pPr>
          </a:p>
          <a:p>
            <a:pPr algn="just">
              <a:lnSpc>
                <a:spcPts val="4800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3755294" y="552055"/>
            <a:ext cx="5006450" cy="1485900"/>
            <a:chOff x="0" y="0"/>
            <a:chExt cx="6675267" cy="19812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675267" cy="1981200"/>
            </a:xfrm>
            <a:custGeom>
              <a:avLst/>
              <a:gdLst/>
              <a:ahLst/>
              <a:cxnLst/>
              <a:rect r="r" b="b" t="t" l="l"/>
              <a:pathLst>
                <a:path h="1981200" w="6675267">
                  <a:moveTo>
                    <a:pt x="0" y="0"/>
                  </a:moveTo>
                  <a:lnTo>
                    <a:pt x="6675267" y="0"/>
                  </a:lnTo>
                  <a:lnTo>
                    <a:pt x="6675267" y="1981200"/>
                  </a:lnTo>
                  <a:lnTo>
                    <a:pt x="0" y="1981200"/>
                  </a:lnTo>
                  <a:close/>
                </a:path>
              </a:pathLst>
            </a:custGeom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6675267" cy="2038350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6912"/>
                </a:lnSpc>
              </a:pPr>
              <a:r>
                <a:rPr lang="en-US" sz="6400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Problems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459855" y="3290151"/>
            <a:ext cx="2613369" cy="4429439"/>
          </a:xfrm>
          <a:custGeom>
            <a:avLst/>
            <a:gdLst/>
            <a:ahLst/>
            <a:cxnLst/>
            <a:rect r="r" b="b" t="t" l="l"/>
            <a:pathLst>
              <a:path h="4429439" w="2613369">
                <a:moveTo>
                  <a:pt x="0" y="0"/>
                </a:moveTo>
                <a:lnTo>
                  <a:pt x="2613368" y="0"/>
                </a:lnTo>
                <a:lnTo>
                  <a:pt x="2613368" y="4429439"/>
                </a:lnTo>
                <a:lnTo>
                  <a:pt x="0" y="44294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0" y="9559953"/>
            <a:ext cx="3771899" cy="727042"/>
            <a:chOff x="0" y="0"/>
            <a:chExt cx="5029198" cy="96939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029200" cy="969391"/>
            </a:xfrm>
            <a:custGeom>
              <a:avLst/>
              <a:gdLst/>
              <a:ahLst/>
              <a:cxnLst/>
              <a:rect r="r" b="b" t="t" l="l"/>
              <a:pathLst>
                <a:path h="969391" w="5029200">
                  <a:moveTo>
                    <a:pt x="0" y="0"/>
                  </a:moveTo>
                  <a:lnTo>
                    <a:pt x="5029200" y="0"/>
                  </a:lnTo>
                  <a:lnTo>
                    <a:pt x="5029200" y="969391"/>
                  </a:lnTo>
                  <a:lnTo>
                    <a:pt x="0" y="969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44" r="0" b="-144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-5400000">
            <a:off x="14109108" y="6106605"/>
            <a:ext cx="4507913" cy="4840712"/>
          </a:xfrm>
          <a:custGeom>
            <a:avLst/>
            <a:gdLst/>
            <a:ahLst/>
            <a:cxnLst/>
            <a:rect r="r" b="b" t="t" l="l"/>
            <a:pathLst>
              <a:path h="4840712" w="4507913">
                <a:moveTo>
                  <a:pt x="0" y="0"/>
                </a:moveTo>
                <a:lnTo>
                  <a:pt x="4507913" y="0"/>
                </a:lnTo>
                <a:lnTo>
                  <a:pt x="4507913" y="4840712"/>
                </a:lnTo>
                <a:lnTo>
                  <a:pt x="0" y="4840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5550514" y="9839628"/>
            <a:ext cx="1919859" cy="314325"/>
            <a:chOff x="0" y="0"/>
            <a:chExt cx="2559812" cy="419100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2296922" y="-9525"/>
              <a:ext cx="262890" cy="4286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b="true" sz="2100" spc="-75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3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1805"/>
              <a:ext cx="1621790" cy="3746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60"/>
                </a:lnSpc>
              </a:pPr>
              <a:r>
                <a:rPr lang="en-US" b="true" sz="1800" spc="-15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05/05/2026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51788" y="216510"/>
            <a:ext cx="10003172" cy="1485900"/>
            <a:chOff x="0" y="0"/>
            <a:chExt cx="13337562" cy="19812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337563" cy="1981200"/>
            </a:xfrm>
            <a:custGeom>
              <a:avLst/>
              <a:gdLst/>
              <a:ahLst/>
              <a:cxnLst/>
              <a:rect r="r" b="b" t="t" l="l"/>
              <a:pathLst>
                <a:path h="1981200" w="13337563">
                  <a:moveTo>
                    <a:pt x="0" y="0"/>
                  </a:moveTo>
                  <a:lnTo>
                    <a:pt x="13337563" y="0"/>
                  </a:lnTo>
                  <a:lnTo>
                    <a:pt x="13337563" y="1981200"/>
                  </a:lnTo>
                  <a:lnTo>
                    <a:pt x="0" y="1981200"/>
                  </a:lnTo>
                  <a:close/>
                </a:path>
              </a:pathLst>
            </a:custGeom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3337562" cy="2038350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6912"/>
                </a:lnSpc>
              </a:pPr>
              <a:r>
                <a:rPr lang="en-US" sz="6400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Solu</a:t>
              </a:r>
              <a:r>
                <a:rPr lang="en-US" sz="6400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tions (Proposed System)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351788" y="1892537"/>
            <a:ext cx="15584423" cy="6275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68"/>
              </a:lnSpc>
            </a:pPr>
            <a:r>
              <a:rPr lang="en-US" sz="304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proposed solution is an integrated adaptive AI-based academic support system that continuously monitors student learning behavior and provides timely, personalized assistance.</a:t>
            </a:r>
          </a:p>
          <a:p>
            <a:pPr algn="just">
              <a:lnSpc>
                <a:spcPts val="4568"/>
              </a:lnSpc>
            </a:pPr>
          </a:p>
          <a:p>
            <a:pPr algn="just">
              <a:lnSpc>
                <a:spcPts val="4568"/>
              </a:lnSpc>
            </a:pPr>
            <a:r>
              <a:rPr lang="en-US" sz="304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system:</a:t>
            </a:r>
          </a:p>
          <a:p>
            <a:pPr algn="just" marL="657581" indent="-328790" lvl="1">
              <a:lnSpc>
                <a:spcPts val="4568"/>
              </a:lnSpc>
              <a:buFont typeface="Arial"/>
              <a:buChar char="•"/>
            </a:pPr>
            <a:r>
              <a:rPr lang="en-US" sz="304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Predicts student academic risk using adaptive ensemble machine learning</a:t>
            </a:r>
          </a:p>
          <a:p>
            <a:pPr algn="just" marL="657581" indent="-328790" lvl="1">
              <a:lnSpc>
                <a:spcPts val="4568"/>
              </a:lnSpc>
              <a:buFont typeface="Arial"/>
              <a:buChar char="•"/>
            </a:pPr>
            <a:r>
              <a:rPr lang="en-US" sz="304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Explains risk predictions clearly to build trust and transparency</a:t>
            </a:r>
          </a:p>
          <a:p>
            <a:pPr algn="just" marL="657581" indent="-328790" lvl="1">
              <a:lnSpc>
                <a:spcPts val="4568"/>
              </a:lnSpc>
              <a:buFont typeface="Arial"/>
              <a:buChar char="•"/>
            </a:pPr>
            <a:r>
              <a:rPr lang="en-US" sz="304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Recommends struggling students</a:t>
            </a:r>
          </a:p>
          <a:p>
            <a:pPr algn="just" marL="657581" indent="-328790" lvl="1">
              <a:lnSpc>
                <a:spcPts val="4568"/>
              </a:lnSpc>
              <a:buFont typeface="Arial"/>
              <a:buChar char="•"/>
            </a:pPr>
            <a:r>
              <a:rPr lang="en-US" sz="304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Provides chatbot-based academic assistance using uploaded PDF materials</a:t>
            </a:r>
          </a:p>
          <a:p>
            <a:pPr algn="just" marL="657581" indent="-328790" lvl="1">
              <a:lnSpc>
                <a:spcPts val="4568"/>
              </a:lnSpc>
              <a:buFont typeface="Arial"/>
              <a:buChar char="•"/>
            </a:pPr>
            <a:r>
              <a:rPr lang="en-US" sz="304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Detects student disengagement using LMS activity patterns</a:t>
            </a:r>
          </a:p>
          <a:p>
            <a:pPr algn="just" marL="657581" indent="-328790" lvl="1">
              <a:lnSpc>
                <a:spcPts val="4568"/>
              </a:lnSpc>
              <a:buFont typeface="Arial"/>
              <a:buChar char="•"/>
            </a:pPr>
            <a:r>
              <a:rPr lang="en-US" sz="304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Delivers adaptive intervention actions to re-engage students early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5400000">
            <a:off x="13904728" y="5612687"/>
            <a:ext cx="4507913" cy="4840712"/>
          </a:xfrm>
          <a:custGeom>
            <a:avLst/>
            <a:gdLst/>
            <a:ahLst/>
            <a:cxnLst/>
            <a:rect r="r" b="b" t="t" l="l"/>
            <a:pathLst>
              <a:path h="4840712" w="4507913">
                <a:moveTo>
                  <a:pt x="0" y="0"/>
                </a:moveTo>
                <a:lnTo>
                  <a:pt x="4507913" y="0"/>
                </a:lnTo>
                <a:lnTo>
                  <a:pt x="4507913" y="4840712"/>
                </a:lnTo>
                <a:lnTo>
                  <a:pt x="0" y="48407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6486081">
            <a:off x="-1413167" y="6719745"/>
            <a:ext cx="4507913" cy="4840712"/>
          </a:xfrm>
          <a:custGeom>
            <a:avLst/>
            <a:gdLst/>
            <a:ahLst/>
            <a:cxnLst/>
            <a:rect r="r" b="b" t="t" l="l"/>
            <a:pathLst>
              <a:path h="4840712" w="4507913">
                <a:moveTo>
                  <a:pt x="0" y="4840712"/>
                </a:moveTo>
                <a:lnTo>
                  <a:pt x="4507913" y="4840712"/>
                </a:lnTo>
                <a:lnTo>
                  <a:pt x="4507913" y="0"/>
                </a:lnTo>
                <a:lnTo>
                  <a:pt x="0" y="0"/>
                </a:lnTo>
                <a:lnTo>
                  <a:pt x="0" y="484071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5550514" y="9839628"/>
            <a:ext cx="1919859" cy="314325"/>
            <a:chOff x="0" y="0"/>
            <a:chExt cx="2559812" cy="41910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2296922" y="-9525"/>
              <a:ext cx="262890" cy="4286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b="true" sz="2100" spc="-75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4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1805"/>
              <a:ext cx="1621790" cy="3746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60"/>
                </a:lnSpc>
              </a:pPr>
              <a:r>
                <a:rPr lang="en-US" b="true" sz="1800" spc="-15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05/05/2026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5303366" y="5634225"/>
            <a:ext cx="4507913" cy="4840712"/>
          </a:xfrm>
          <a:custGeom>
            <a:avLst/>
            <a:gdLst/>
            <a:ahLst/>
            <a:cxnLst/>
            <a:rect r="r" b="b" t="t" l="l"/>
            <a:pathLst>
              <a:path h="4840712" w="4507913">
                <a:moveTo>
                  <a:pt x="4507913" y="0"/>
                </a:moveTo>
                <a:lnTo>
                  <a:pt x="0" y="0"/>
                </a:lnTo>
                <a:lnTo>
                  <a:pt x="0" y="4840712"/>
                </a:lnTo>
                <a:lnTo>
                  <a:pt x="4507913" y="4840712"/>
                </a:lnTo>
                <a:lnTo>
                  <a:pt x="45079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4637464" y="-391728"/>
            <a:ext cx="5665818" cy="4114800"/>
          </a:xfrm>
          <a:custGeom>
            <a:avLst/>
            <a:gdLst/>
            <a:ahLst/>
            <a:cxnLst/>
            <a:rect r="r" b="b" t="t" l="l"/>
            <a:pathLst>
              <a:path h="4114800" w="5665818">
                <a:moveTo>
                  <a:pt x="5665817" y="0"/>
                </a:moveTo>
                <a:lnTo>
                  <a:pt x="0" y="0"/>
                </a:lnTo>
                <a:lnTo>
                  <a:pt x="0" y="4114800"/>
                </a:lnTo>
                <a:lnTo>
                  <a:pt x="5665817" y="4114800"/>
                </a:lnTo>
                <a:lnTo>
                  <a:pt x="566581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10015365"/>
            <a:ext cx="18288000" cy="272415"/>
            <a:chOff x="0" y="0"/>
            <a:chExt cx="24384000" cy="3632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384000" cy="362204"/>
            </a:xfrm>
            <a:custGeom>
              <a:avLst/>
              <a:gdLst/>
              <a:ahLst/>
              <a:cxnLst/>
              <a:rect r="r" b="b" t="t" l="l"/>
              <a:pathLst>
                <a:path h="362204" w="24384000">
                  <a:moveTo>
                    <a:pt x="9606534" y="0"/>
                  </a:moveTo>
                  <a:lnTo>
                    <a:pt x="0" y="362204"/>
                  </a:lnTo>
                  <a:lnTo>
                    <a:pt x="24384000" y="362204"/>
                  </a:lnTo>
                  <a:lnTo>
                    <a:pt x="9606534" y="0"/>
                  </a:lnTo>
                  <a:close/>
                </a:path>
              </a:pathLst>
            </a:custGeom>
            <a:solidFill>
              <a:srgbClr val="FFFFFF">
                <a:alpha val="3922"/>
              </a:srgbClr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576615" y="349551"/>
            <a:ext cx="13852118" cy="1489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82"/>
              </a:lnSpc>
            </a:pPr>
            <a:r>
              <a:rPr lang="en-US" b="true" sz="2844">
                <a:solidFill>
                  <a:srgbClr val="3931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DESIGN AND IMPLEMENTATION OF AN ADAPTIVE ENSEMBLE MACHINE LEARNING ENGINE WITH EXPLAINABLE AI FOR REAL-TIME STUDENT RISK PREDICTION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4876139" y="0"/>
            <a:ext cx="3411861" cy="3411861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27981" t="0" r="-22992" b="-50974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0" y="9559953"/>
            <a:ext cx="16766856" cy="727042"/>
            <a:chOff x="0" y="0"/>
            <a:chExt cx="22355808" cy="969390"/>
          </a:xfrm>
        </p:grpSpPr>
        <p:grpSp>
          <p:nvGrpSpPr>
            <p:cNvPr name="Group 10" id="10"/>
            <p:cNvGrpSpPr>
              <a:grpSpLocks noChangeAspect="true"/>
            </p:cNvGrpSpPr>
            <p:nvPr/>
          </p:nvGrpSpPr>
          <p:grpSpPr>
            <a:xfrm rot="0">
              <a:off x="0" y="0"/>
              <a:ext cx="5029198" cy="969390"/>
              <a:chOff x="0" y="0"/>
              <a:chExt cx="5029198" cy="96939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5029200" cy="969391"/>
              </a:xfrm>
              <a:custGeom>
                <a:avLst/>
                <a:gdLst/>
                <a:ahLst/>
                <a:cxnLst/>
                <a:rect r="r" b="b" t="t" l="l"/>
                <a:pathLst>
                  <a:path h="969391" w="5029200">
                    <a:moveTo>
                      <a:pt x="0" y="0"/>
                    </a:moveTo>
                    <a:lnTo>
                      <a:pt x="5029200" y="0"/>
                    </a:lnTo>
                    <a:lnTo>
                      <a:pt x="5029200" y="969391"/>
                    </a:lnTo>
                    <a:lnTo>
                      <a:pt x="0" y="9693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0" t="-144" r="0" b="-144"/>
                </a:stretch>
              </a:blip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5423152" y="299605"/>
              <a:ext cx="3214370" cy="5651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40"/>
                </a:lnSpc>
              </a:pPr>
              <a:r>
                <a:rPr lang="en-US" b="true" sz="2700" spc="-15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IT22354792	</a:t>
              </a:r>
              <a:r>
                <a:rPr lang="en-US" sz="2700" spc="-1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|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8890700" y="299605"/>
              <a:ext cx="4504690" cy="5651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Ravisanka U V P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13650976" y="299605"/>
              <a:ext cx="3002280" cy="5651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40"/>
                </a:lnSpc>
              </a:pPr>
              <a:r>
                <a:rPr lang="en-US" sz="2700" spc="-15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25-26J-172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20734018" y="389725"/>
              <a:ext cx="1621790" cy="3746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6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-726104" y="-88747"/>
            <a:ext cx="15665385" cy="2234893"/>
            <a:chOff x="0" y="0"/>
            <a:chExt cx="4125863" cy="588614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125863" cy="588614"/>
            </a:xfrm>
            <a:custGeom>
              <a:avLst/>
              <a:gdLst/>
              <a:ahLst/>
              <a:cxnLst/>
              <a:rect r="r" b="b" t="t" l="l"/>
              <a:pathLst>
                <a:path h="588614" w="4125863">
                  <a:moveTo>
                    <a:pt x="49421" y="0"/>
                  </a:moveTo>
                  <a:lnTo>
                    <a:pt x="4076442" y="0"/>
                  </a:lnTo>
                  <a:cubicBezTo>
                    <a:pt x="4103737" y="0"/>
                    <a:pt x="4125863" y="22126"/>
                    <a:pt x="4125863" y="49421"/>
                  </a:cubicBezTo>
                  <a:lnTo>
                    <a:pt x="4125863" y="539193"/>
                  </a:lnTo>
                  <a:cubicBezTo>
                    <a:pt x="4125863" y="566488"/>
                    <a:pt x="4103737" y="588614"/>
                    <a:pt x="4076442" y="588614"/>
                  </a:cubicBezTo>
                  <a:lnTo>
                    <a:pt x="49421" y="588614"/>
                  </a:lnTo>
                  <a:cubicBezTo>
                    <a:pt x="22126" y="588614"/>
                    <a:pt x="0" y="566488"/>
                    <a:pt x="0" y="539193"/>
                  </a:cubicBezTo>
                  <a:lnTo>
                    <a:pt x="0" y="49421"/>
                  </a:lnTo>
                  <a:cubicBezTo>
                    <a:pt x="0" y="22126"/>
                    <a:pt x="22126" y="0"/>
                    <a:pt x="4942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6C7E6B">
                    <a:alpha val="42000"/>
                  </a:srgbClr>
                </a:gs>
                <a:gs pos="33333">
                  <a:srgbClr val="45474B">
                    <a:alpha val="42000"/>
                  </a:srgbClr>
                </a:gs>
                <a:gs pos="66667">
                  <a:srgbClr val="6C7E6B">
                    <a:alpha val="26670"/>
                  </a:srgbClr>
                </a:gs>
                <a:gs pos="100000">
                  <a:srgbClr val="899889">
                    <a:alpha val="25410"/>
                  </a:srgbClr>
                </a:gs>
              </a:gsLst>
              <a:lin ang="0"/>
            </a:gra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9525"/>
              <a:ext cx="4125863" cy="5981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5550514" y="9839628"/>
            <a:ext cx="1919859" cy="314325"/>
            <a:chOff x="0" y="0"/>
            <a:chExt cx="2559812" cy="419100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2296922" y="-9525"/>
              <a:ext cx="262890" cy="4286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b="true" sz="2100" spc="-75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5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11805"/>
              <a:ext cx="1621790" cy="3746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60"/>
                </a:lnSpc>
              </a:pPr>
              <a:r>
                <a:rPr lang="en-US" b="true" sz="1800" spc="-15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05/05/2026</a:t>
              </a: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281440" y="3167285"/>
            <a:ext cx="16050759" cy="5304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14467" indent="-407233" lvl="1">
              <a:lnSpc>
                <a:spcPts val="5281"/>
              </a:lnSpc>
              <a:buFont typeface="Arial"/>
              <a:buChar char="•"/>
            </a:pPr>
            <a:r>
              <a:rPr lang="en-US" sz="377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Predicts student academic risk using a Hybrid Ensemble model (Random Forest + XGBoost + LightGBM).</a:t>
            </a:r>
          </a:p>
          <a:p>
            <a:pPr algn="l">
              <a:lnSpc>
                <a:spcPts val="5281"/>
              </a:lnSpc>
            </a:pPr>
          </a:p>
          <a:p>
            <a:pPr algn="l" marL="814467" indent="-407233" lvl="1">
              <a:lnSpc>
                <a:spcPts val="5281"/>
              </a:lnSpc>
              <a:buFont typeface="Arial"/>
              <a:buChar char="•"/>
            </a:pPr>
            <a:r>
              <a:rPr lang="en-US" sz="377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Uses SHAP explanations to identify key risk and protective factors per student in a human readable format.</a:t>
            </a:r>
          </a:p>
          <a:p>
            <a:pPr algn="l">
              <a:lnSpc>
                <a:spcPts val="5281"/>
              </a:lnSpc>
            </a:pPr>
          </a:p>
          <a:p>
            <a:pPr algn="l" marL="814467" indent="-407233" lvl="1">
              <a:lnSpc>
                <a:spcPts val="5281"/>
              </a:lnSpc>
              <a:buFont typeface="Arial"/>
              <a:buChar char="•"/>
            </a:pPr>
            <a:r>
              <a:rPr lang="en-US" sz="377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Provides a lecturer dashboard to update marks and trigger real-time risk recalculation, with results visible on the student profile.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9559958"/>
            <a:ext cx="3771899" cy="727042"/>
            <a:chOff x="0" y="0"/>
            <a:chExt cx="5029198" cy="9693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29200" cy="969391"/>
            </a:xfrm>
            <a:custGeom>
              <a:avLst/>
              <a:gdLst/>
              <a:ahLst/>
              <a:cxnLst/>
              <a:rect r="r" b="b" t="t" l="l"/>
              <a:pathLst>
                <a:path h="969391" w="5029200">
                  <a:moveTo>
                    <a:pt x="0" y="0"/>
                  </a:moveTo>
                  <a:lnTo>
                    <a:pt x="5029200" y="0"/>
                  </a:lnTo>
                  <a:lnTo>
                    <a:pt x="5029200" y="969391"/>
                  </a:lnTo>
                  <a:lnTo>
                    <a:pt x="0" y="969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44" r="0" b="-144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true" flipV="false" rot="0">
            <a:off x="14325100" y="5551259"/>
            <a:ext cx="4507913" cy="4840712"/>
          </a:xfrm>
          <a:custGeom>
            <a:avLst/>
            <a:gdLst/>
            <a:ahLst/>
            <a:cxnLst/>
            <a:rect r="r" b="b" t="t" l="l"/>
            <a:pathLst>
              <a:path h="4840712" w="4507913">
                <a:moveTo>
                  <a:pt x="4507913" y="0"/>
                </a:moveTo>
                <a:lnTo>
                  <a:pt x="0" y="0"/>
                </a:lnTo>
                <a:lnTo>
                  <a:pt x="0" y="4840712"/>
                </a:lnTo>
                <a:lnTo>
                  <a:pt x="4507913" y="4840712"/>
                </a:lnTo>
                <a:lnTo>
                  <a:pt x="450791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5928495" y="0"/>
            <a:ext cx="2359505" cy="2683107"/>
            <a:chOff x="0" y="0"/>
            <a:chExt cx="714771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14771" cy="812800"/>
            </a:xfrm>
            <a:custGeom>
              <a:avLst/>
              <a:gdLst/>
              <a:ahLst/>
              <a:cxnLst/>
              <a:rect r="r" b="b" t="t" l="l"/>
              <a:pathLst>
                <a:path h="812800" w="714771">
                  <a:moveTo>
                    <a:pt x="0" y="0"/>
                  </a:moveTo>
                  <a:lnTo>
                    <a:pt x="714771" y="0"/>
                  </a:lnTo>
                  <a:lnTo>
                    <a:pt x="714771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5"/>
              <a:stretch>
                <a:fillRect l="-25092" t="0" r="-29561" b="-36002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6714351" y="9741854"/>
            <a:ext cx="2429649" cy="513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34"/>
              </a:lnSpc>
            </a:pPr>
            <a:r>
              <a:rPr lang="en-US" b="true" sz="3195" spc="-17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IT22370228	</a:t>
            </a:r>
            <a:r>
              <a:rPr lang="en-US" sz="3195" spc="-1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4000" y="9795049"/>
            <a:ext cx="2607906" cy="41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3"/>
              </a:lnSpc>
            </a:pPr>
            <a:r>
              <a:rPr lang="en-US" sz="261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Disanayaka S.T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-815055" y="0"/>
            <a:ext cx="16743550" cy="2234893"/>
            <a:chOff x="0" y="0"/>
            <a:chExt cx="4409824" cy="58861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409824" cy="588614"/>
            </a:xfrm>
            <a:custGeom>
              <a:avLst/>
              <a:gdLst/>
              <a:ahLst/>
              <a:cxnLst/>
              <a:rect r="r" b="b" t="t" l="l"/>
              <a:pathLst>
                <a:path h="588614" w="4409824">
                  <a:moveTo>
                    <a:pt x="46238" y="0"/>
                  </a:moveTo>
                  <a:lnTo>
                    <a:pt x="4363586" y="0"/>
                  </a:lnTo>
                  <a:cubicBezTo>
                    <a:pt x="4375849" y="0"/>
                    <a:pt x="4387610" y="4872"/>
                    <a:pt x="4396281" y="13543"/>
                  </a:cubicBezTo>
                  <a:cubicBezTo>
                    <a:pt x="4404952" y="22214"/>
                    <a:pt x="4409824" y="33975"/>
                    <a:pt x="4409824" y="46238"/>
                  </a:cubicBezTo>
                  <a:lnTo>
                    <a:pt x="4409824" y="542376"/>
                  </a:lnTo>
                  <a:cubicBezTo>
                    <a:pt x="4409824" y="567912"/>
                    <a:pt x="4389122" y="588614"/>
                    <a:pt x="4363586" y="588614"/>
                  </a:cubicBezTo>
                  <a:lnTo>
                    <a:pt x="46238" y="588614"/>
                  </a:lnTo>
                  <a:cubicBezTo>
                    <a:pt x="33975" y="588614"/>
                    <a:pt x="22214" y="583742"/>
                    <a:pt x="13543" y="575071"/>
                  </a:cubicBezTo>
                  <a:cubicBezTo>
                    <a:pt x="4872" y="566400"/>
                    <a:pt x="0" y="554639"/>
                    <a:pt x="0" y="542376"/>
                  </a:cubicBezTo>
                  <a:lnTo>
                    <a:pt x="0" y="46238"/>
                  </a:lnTo>
                  <a:cubicBezTo>
                    <a:pt x="0" y="33975"/>
                    <a:pt x="4872" y="22214"/>
                    <a:pt x="13543" y="13543"/>
                  </a:cubicBezTo>
                  <a:cubicBezTo>
                    <a:pt x="22214" y="4872"/>
                    <a:pt x="33975" y="0"/>
                    <a:pt x="46238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6C7E6B">
                    <a:alpha val="42000"/>
                  </a:srgbClr>
                </a:gs>
                <a:gs pos="33333">
                  <a:srgbClr val="45474B">
                    <a:alpha val="42000"/>
                  </a:srgbClr>
                </a:gs>
                <a:gs pos="66667">
                  <a:srgbClr val="6C7E6B">
                    <a:alpha val="26670"/>
                  </a:srgbClr>
                </a:gs>
                <a:gs pos="100000">
                  <a:srgbClr val="899889">
                    <a:alpha val="25410"/>
                  </a:srgbClr>
                </a:gs>
              </a:gsLst>
              <a:lin ang="0"/>
            </a:gra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"/>
              <a:ext cx="4409824" cy="5981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585475" y="458996"/>
            <a:ext cx="14687402" cy="108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8"/>
              </a:lnSpc>
            </a:pPr>
            <a:r>
              <a:rPr lang="en-US" sz="3141" b="true">
                <a:solidFill>
                  <a:srgbClr val="3931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</a:t>
            </a:r>
            <a:r>
              <a:rPr lang="en-US" b="true" sz="3141">
                <a:solidFill>
                  <a:srgbClr val="3931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ESIGN A</a:t>
            </a:r>
            <a:r>
              <a:rPr lang="en-US" b="true" sz="3141">
                <a:solidFill>
                  <a:srgbClr val="3931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ND DEVELOPMENT OF AN INTEGRATED MACHINE LEARNING AND GENERATIVE AI PIPELINE FOR PERSONALIZED INTERVENTIONS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5550514" y="9839628"/>
            <a:ext cx="1919859" cy="314325"/>
            <a:chOff x="0" y="0"/>
            <a:chExt cx="2559812" cy="419100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2296922" y="-9525"/>
              <a:ext cx="262890" cy="4286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b="true" sz="2100" spc="-75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6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11805"/>
              <a:ext cx="1621790" cy="3746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60"/>
                </a:lnSpc>
              </a:pPr>
              <a:r>
                <a:rPr lang="en-US" b="true" sz="1800" spc="-15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05/05/2026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028700" y="3274784"/>
            <a:ext cx="13701525" cy="2276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8825" indent="-399412" lvl="1">
              <a:lnSpc>
                <a:spcPts val="4439"/>
              </a:lnSpc>
              <a:buFont typeface="Arial"/>
              <a:buChar char="•"/>
            </a:pPr>
            <a:r>
              <a:rPr lang="en-US" sz="3699" spc="-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Developed a machine learning model (Random Forest Regressor) to simultaneously predict continuous student wellbeing and academic habit indices using ethically filtered, non-demographic behavioral data.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11630" y="6257115"/>
            <a:ext cx="13718594" cy="1714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8825" indent="-399412" lvl="1">
              <a:lnSpc>
                <a:spcPts val="4439"/>
              </a:lnSpc>
              <a:buFont typeface="Arial"/>
              <a:buChar char="•"/>
            </a:pPr>
            <a:r>
              <a:rPr lang="en-US" sz="3699" spc="-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Coupled the predictive ML model with a Large Language Model (Llama 3.3) to automatically translate raw numerical risk scores into structured, highly personalized action plans.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0" y="9559958"/>
            <a:ext cx="3771899" cy="727042"/>
            <a:chOff x="0" y="0"/>
            <a:chExt cx="5029198" cy="9693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29200" cy="969391"/>
            </a:xfrm>
            <a:custGeom>
              <a:avLst/>
              <a:gdLst/>
              <a:ahLst/>
              <a:cxnLst/>
              <a:rect r="r" b="b" t="t" l="l"/>
              <a:pathLst>
                <a:path h="969391" w="5029200">
                  <a:moveTo>
                    <a:pt x="0" y="0"/>
                  </a:moveTo>
                  <a:lnTo>
                    <a:pt x="5029200" y="0"/>
                  </a:lnTo>
                  <a:lnTo>
                    <a:pt x="5029200" y="969391"/>
                  </a:lnTo>
                  <a:lnTo>
                    <a:pt x="0" y="969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44" r="0" b="-144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785452" y="180262"/>
            <a:ext cx="15665385" cy="2234893"/>
            <a:chOff x="0" y="0"/>
            <a:chExt cx="4125863" cy="58861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125863" cy="588614"/>
            </a:xfrm>
            <a:custGeom>
              <a:avLst/>
              <a:gdLst/>
              <a:ahLst/>
              <a:cxnLst/>
              <a:rect r="r" b="b" t="t" l="l"/>
              <a:pathLst>
                <a:path h="588614" w="4125863">
                  <a:moveTo>
                    <a:pt x="49421" y="0"/>
                  </a:moveTo>
                  <a:lnTo>
                    <a:pt x="4076442" y="0"/>
                  </a:lnTo>
                  <a:cubicBezTo>
                    <a:pt x="4103737" y="0"/>
                    <a:pt x="4125863" y="22126"/>
                    <a:pt x="4125863" y="49421"/>
                  </a:cubicBezTo>
                  <a:lnTo>
                    <a:pt x="4125863" y="539193"/>
                  </a:lnTo>
                  <a:cubicBezTo>
                    <a:pt x="4125863" y="566488"/>
                    <a:pt x="4103737" y="588614"/>
                    <a:pt x="4076442" y="588614"/>
                  </a:cubicBezTo>
                  <a:lnTo>
                    <a:pt x="49421" y="588614"/>
                  </a:lnTo>
                  <a:cubicBezTo>
                    <a:pt x="22126" y="588614"/>
                    <a:pt x="0" y="566488"/>
                    <a:pt x="0" y="539193"/>
                  </a:cubicBezTo>
                  <a:lnTo>
                    <a:pt x="0" y="49421"/>
                  </a:lnTo>
                  <a:cubicBezTo>
                    <a:pt x="0" y="22126"/>
                    <a:pt x="22126" y="0"/>
                    <a:pt x="4942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6C7E6B">
                    <a:alpha val="42000"/>
                  </a:srgbClr>
                </a:gs>
                <a:gs pos="33333">
                  <a:srgbClr val="45474B">
                    <a:alpha val="42000"/>
                  </a:srgbClr>
                </a:gs>
                <a:gs pos="66667">
                  <a:srgbClr val="6C7E6B">
                    <a:alpha val="26670"/>
                  </a:srgbClr>
                </a:gs>
                <a:gs pos="100000">
                  <a:srgbClr val="899889">
                    <a:alpha val="25410"/>
                  </a:srgbClr>
                </a:gs>
              </a:gsLst>
              <a:lin ang="0"/>
            </a:grad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4125863" cy="5981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true" flipV="false" rot="0">
            <a:off x="14066175" y="6004408"/>
            <a:ext cx="4507913" cy="4840712"/>
          </a:xfrm>
          <a:custGeom>
            <a:avLst/>
            <a:gdLst/>
            <a:ahLst/>
            <a:cxnLst/>
            <a:rect r="r" b="b" t="t" l="l"/>
            <a:pathLst>
              <a:path h="4840712" w="4507913">
                <a:moveTo>
                  <a:pt x="4507913" y="0"/>
                </a:moveTo>
                <a:lnTo>
                  <a:pt x="0" y="0"/>
                </a:lnTo>
                <a:lnTo>
                  <a:pt x="0" y="4840712"/>
                </a:lnTo>
                <a:lnTo>
                  <a:pt x="4507913" y="4840712"/>
                </a:lnTo>
                <a:lnTo>
                  <a:pt x="450791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4998762" y="329170"/>
            <a:ext cx="3001677" cy="2918978"/>
            <a:chOff x="0" y="0"/>
            <a:chExt cx="740988" cy="72057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40988" cy="720573"/>
            </a:xfrm>
            <a:custGeom>
              <a:avLst/>
              <a:gdLst/>
              <a:ahLst/>
              <a:cxnLst/>
              <a:rect r="r" b="b" t="t" l="l"/>
              <a:pathLst>
                <a:path h="720573" w="740988">
                  <a:moveTo>
                    <a:pt x="370494" y="0"/>
                  </a:moveTo>
                  <a:cubicBezTo>
                    <a:pt x="165876" y="0"/>
                    <a:pt x="0" y="161306"/>
                    <a:pt x="0" y="360287"/>
                  </a:cubicBezTo>
                  <a:cubicBezTo>
                    <a:pt x="0" y="559267"/>
                    <a:pt x="165876" y="720573"/>
                    <a:pt x="370494" y="720573"/>
                  </a:cubicBezTo>
                  <a:cubicBezTo>
                    <a:pt x="575112" y="720573"/>
                    <a:pt x="740988" y="559267"/>
                    <a:pt x="740988" y="360287"/>
                  </a:cubicBezTo>
                  <a:cubicBezTo>
                    <a:pt x="740988" y="161306"/>
                    <a:pt x="575112" y="0"/>
                    <a:pt x="370494" y="0"/>
                  </a:cubicBezTo>
                  <a:close/>
                </a:path>
              </a:pathLst>
            </a:custGeom>
            <a:blipFill>
              <a:blip r:embed="rId5"/>
              <a:stretch>
                <a:fillRect l="0" t="-27265" r="0" b="-27265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518834" y="3462204"/>
            <a:ext cx="16050759" cy="3971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14467" indent="-407233" lvl="1">
              <a:lnSpc>
                <a:spcPts val="5281"/>
              </a:lnSpc>
              <a:buFont typeface="Arial"/>
              <a:buChar char="•"/>
            </a:pPr>
            <a:r>
              <a:rPr lang="en-US" sz="377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 intelligent chatbot that helps students quickly access academic information.</a:t>
            </a:r>
          </a:p>
          <a:p>
            <a:pPr algn="l">
              <a:lnSpc>
                <a:spcPts val="5281"/>
              </a:lnSpc>
            </a:pPr>
          </a:p>
          <a:p>
            <a:pPr algn="l" marL="814467" indent="-407233" lvl="1">
              <a:lnSpc>
                <a:spcPts val="5281"/>
              </a:lnSpc>
              <a:buFont typeface="Arial"/>
              <a:buChar char="•"/>
            </a:pPr>
            <a:r>
              <a:rPr lang="en-US" sz="377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It uses hybrid RAG with web search to provide accurate answers.</a:t>
            </a:r>
          </a:p>
          <a:p>
            <a:pPr algn="l">
              <a:lnSpc>
                <a:spcPts val="5281"/>
              </a:lnSpc>
            </a:pPr>
          </a:p>
          <a:p>
            <a:pPr algn="l" marL="814467" indent="-407233" lvl="1">
              <a:lnSpc>
                <a:spcPts val="5281"/>
              </a:lnSpc>
              <a:buFont typeface="Arial"/>
              <a:buChar char="•"/>
            </a:pPr>
            <a:r>
              <a:rPr lang="en-US" sz="3772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It supports multiple inputs and gives personalized inventions.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18834" y="373999"/>
            <a:ext cx="14234187" cy="169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60"/>
              </a:lnSpc>
            </a:pPr>
            <a:r>
              <a:rPr lang="en-US" sz="4900" b="true">
                <a:solidFill>
                  <a:srgbClr val="3931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CONV</a:t>
            </a:r>
            <a:r>
              <a:rPr lang="en-US" b="true" sz="4900">
                <a:solidFill>
                  <a:srgbClr val="3931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ERSATIONAL </a:t>
            </a:r>
            <a:r>
              <a:rPr lang="en-US" b="true" sz="4900">
                <a:solidFill>
                  <a:srgbClr val="3931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AI ASSISTANT FOR ADAPTIVE ACADEMIC INTERVENTIONS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067364" y="9779899"/>
            <a:ext cx="2410778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b="true" sz="2700" spc="-1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IT22365750	</a:t>
            </a:r>
            <a:r>
              <a:rPr lang="en-US" sz="2700" spc="-1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668025" y="9779899"/>
            <a:ext cx="3378518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Nimanji D.L.K</a:t>
            </a:r>
            <a:r>
              <a:rPr lang="en-US" sz="27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	</a:t>
            </a: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666578" y="9779899"/>
            <a:ext cx="2251710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25-26J-172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5550514" y="9839628"/>
            <a:ext cx="1919859" cy="314325"/>
            <a:chOff x="0" y="0"/>
            <a:chExt cx="2559812" cy="419100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2296922" y="-9525"/>
              <a:ext cx="262890" cy="4286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b="true" sz="2100" spc="-75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7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11805"/>
              <a:ext cx="1621790" cy="3746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60"/>
                </a:lnSpc>
              </a:pPr>
              <a:r>
                <a:rPr lang="en-US" b="true" sz="1800" spc="-15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05/05/2026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332013" y="9789424"/>
            <a:ext cx="2410778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b="true" sz="2700" spc="-15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IT22902702	    </a:t>
            </a:r>
            <a:r>
              <a:rPr lang="en-US" sz="2700" spc="-1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932674" y="9789424"/>
            <a:ext cx="3378518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Perera I.A.T.D  |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-785452" y="180262"/>
            <a:ext cx="15665385" cy="2385712"/>
            <a:chOff x="0" y="0"/>
            <a:chExt cx="4125863" cy="6283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125863" cy="628336"/>
            </a:xfrm>
            <a:custGeom>
              <a:avLst/>
              <a:gdLst/>
              <a:ahLst/>
              <a:cxnLst/>
              <a:rect r="r" b="b" t="t" l="l"/>
              <a:pathLst>
                <a:path h="628336" w="4125863">
                  <a:moveTo>
                    <a:pt x="49421" y="0"/>
                  </a:moveTo>
                  <a:lnTo>
                    <a:pt x="4076442" y="0"/>
                  </a:lnTo>
                  <a:cubicBezTo>
                    <a:pt x="4103737" y="0"/>
                    <a:pt x="4125863" y="22126"/>
                    <a:pt x="4125863" y="49421"/>
                  </a:cubicBezTo>
                  <a:lnTo>
                    <a:pt x="4125863" y="578915"/>
                  </a:lnTo>
                  <a:cubicBezTo>
                    <a:pt x="4125863" y="606209"/>
                    <a:pt x="4103737" y="628336"/>
                    <a:pt x="4076442" y="628336"/>
                  </a:cubicBezTo>
                  <a:lnTo>
                    <a:pt x="49421" y="628336"/>
                  </a:lnTo>
                  <a:cubicBezTo>
                    <a:pt x="22126" y="628336"/>
                    <a:pt x="0" y="606209"/>
                    <a:pt x="0" y="578915"/>
                  </a:cubicBezTo>
                  <a:lnTo>
                    <a:pt x="0" y="49421"/>
                  </a:lnTo>
                  <a:cubicBezTo>
                    <a:pt x="0" y="22126"/>
                    <a:pt x="22126" y="0"/>
                    <a:pt x="49421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6C7E6B">
                    <a:alpha val="42000"/>
                  </a:srgbClr>
                </a:gs>
                <a:gs pos="33333">
                  <a:srgbClr val="45474B">
                    <a:alpha val="42000"/>
                  </a:srgbClr>
                </a:gs>
                <a:gs pos="66667">
                  <a:srgbClr val="6C7E6B">
                    <a:alpha val="26670"/>
                  </a:srgbClr>
                </a:gs>
                <a:gs pos="100000">
                  <a:srgbClr val="899889">
                    <a:alpha val="25410"/>
                  </a:srgbClr>
                </a:gs>
              </a:gsLst>
              <a:lin ang="0"/>
            </a:grad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4125863" cy="6378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16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518834" y="373999"/>
            <a:ext cx="14234187" cy="2098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 b="true">
                <a:solidFill>
                  <a:srgbClr val="3931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STUDENT</a:t>
            </a:r>
            <a:r>
              <a:rPr lang="en-US" b="true" sz="4000">
                <a:solidFill>
                  <a:srgbClr val="3931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DISENG</a:t>
            </a:r>
            <a:r>
              <a:rPr lang="en-US" b="true" sz="4000">
                <a:solidFill>
                  <a:srgbClr val="3931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AGEMENT DETECTION AND PERSONALIZED SUPPORT SYSTEM FOR RE-ENGAGEMENT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5019792" y="180262"/>
            <a:ext cx="2971523" cy="2971523"/>
          </a:xfrm>
          <a:custGeom>
            <a:avLst/>
            <a:gdLst/>
            <a:ahLst/>
            <a:cxnLst/>
            <a:rect r="r" b="b" t="t" l="l"/>
            <a:pathLst>
              <a:path h="2971523" w="2971523">
                <a:moveTo>
                  <a:pt x="0" y="0"/>
                </a:moveTo>
                <a:lnTo>
                  <a:pt x="2971523" y="0"/>
                </a:lnTo>
                <a:lnTo>
                  <a:pt x="2971523" y="2971523"/>
                </a:lnTo>
                <a:lnTo>
                  <a:pt x="0" y="29715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3780087" y="5446288"/>
            <a:ext cx="4507913" cy="4840712"/>
          </a:xfrm>
          <a:custGeom>
            <a:avLst/>
            <a:gdLst/>
            <a:ahLst/>
            <a:cxnLst/>
            <a:rect r="r" b="b" t="t" l="l"/>
            <a:pathLst>
              <a:path h="4840712" w="4507913">
                <a:moveTo>
                  <a:pt x="4507913" y="0"/>
                </a:moveTo>
                <a:lnTo>
                  <a:pt x="0" y="0"/>
                </a:lnTo>
                <a:lnTo>
                  <a:pt x="0" y="4840712"/>
                </a:lnTo>
                <a:lnTo>
                  <a:pt x="4507913" y="4840712"/>
                </a:lnTo>
                <a:lnTo>
                  <a:pt x="450791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0" y="9559958"/>
            <a:ext cx="3771899" cy="727042"/>
            <a:chOff x="0" y="0"/>
            <a:chExt cx="5029198" cy="9693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029200" cy="969391"/>
            </a:xfrm>
            <a:custGeom>
              <a:avLst/>
              <a:gdLst/>
              <a:ahLst/>
              <a:cxnLst/>
              <a:rect r="r" b="b" t="t" l="l"/>
              <a:pathLst>
                <a:path h="969391" w="5029200">
                  <a:moveTo>
                    <a:pt x="0" y="0"/>
                  </a:moveTo>
                  <a:lnTo>
                    <a:pt x="5029200" y="0"/>
                  </a:lnTo>
                  <a:lnTo>
                    <a:pt x="5029200" y="969391"/>
                  </a:lnTo>
                  <a:lnTo>
                    <a:pt x="0" y="969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144" r="0" b="-144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698740" y="3797502"/>
            <a:ext cx="15317087" cy="418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 machine learning system that identifies early signs of student disengagement using behavioral data.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It uses a GRU Autoencoder to analyze patterns like logins, activity time, and engagement trends.</a:t>
            </a:r>
          </a:p>
          <a:p>
            <a:pPr algn="l" marL="734059" indent="-367030" lvl="1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Applies Reinforcement Learning to choose the best personalized actions like reminders, peer support, or escalation.</a:t>
            </a:r>
          </a:p>
          <a:p>
            <a:pPr algn="l">
              <a:lnSpc>
                <a:spcPts val="4759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9666578" y="9779899"/>
            <a:ext cx="2251710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true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25-26J-172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5550514" y="9839628"/>
            <a:ext cx="1919859" cy="314325"/>
            <a:chOff x="0" y="0"/>
            <a:chExt cx="2559812" cy="41910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2296922" y="-9525"/>
              <a:ext cx="262890" cy="4286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b="true" sz="2100" spc="-75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8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11805"/>
              <a:ext cx="1621790" cy="3746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60"/>
                </a:lnSpc>
              </a:pPr>
              <a:r>
                <a:rPr lang="en-US" b="true" sz="1800" spc="-15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05/05/2026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29724" y="933450"/>
            <a:ext cx="7967067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</a:t>
            </a:r>
            <a:r>
              <a:rPr lang="en-US" b="true" sz="51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sults and Testimonials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214835" y="4240361"/>
            <a:ext cx="8897461" cy="4225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Student Disengagement Detection and Personalized Support System can be extended by integrating with academic systems like LMS and attendance platforms to provide a more complete view of student engagement.</a:t>
            </a:r>
          </a:p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Also it can be improved by adding student feedback on alerts, allowing it to understand which interventions are effective and adjust future actions accordingly.</a:t>
            </a:r>
          </a:p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chatbot can be improve</a:t>
            </a: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 by adding advanced personalization to give proactive and student-specific support.</a:t>
            </a:r>
          </a:p>
          <a:p>
            <a:pPr algn="l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It can also be enhanced with smarter retrieval methods beyond basic RAG to provide more accurate and context-aware answers.</a:t>
            </a:r>
          </a:p>
          <a:p>
            <a:pPr algn="l">
              <a:lnSpc>
                <a:spcPts val="280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438354" y="2637848"/>
            <a:ext cx="4039076" cy="514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Future Improvements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5400000">
            <a:off x="13904728" y="5612687"/>
            <a:ext cx="4507913" cy="4840712"/>
          </a:xfrm>
          <a:custGeom>
            <a:avLst/>
            <a:gdLst/>
            <a:ahLst/>
            <a:cxnLst/>
            <a:rect r="r" b="b" t="t" l="l"/>
            <a:pathLst>
              <a:path h="4840712" w="4507913">
                <a:moveTo>
                  <a:pt x="0" y="0"/>
                </a:moveTo>
                <a:lnTo>
                  <a:pt x="4507913" y="0"/>
                </a:lnTo>
                <a:lnTo>
                  <a:pt x="4507913" y="4840712"/>
                </a:lnTo>
                <a:lnTo>
                  <a:pt x="0" y="48407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5699053">
            <a:off x="15005343" y="-227697"/>
            <a:ext cx="4507913" cy="4840712"/>
          </a:xfrm>
          <a:custGeom>
            <a:avLst/>
            <a:gdLst/>
            <a:ahLst/>
            <a:cxnLst/>
            <a:rect r="r" b="b" t="t" l="l"/>
            <a:pathLst>
              <a:path h="4840712" w="4507913">
                <a:moveTo>
                  <a:pt x="0" y="4840712"/>
                </a:moveTo>
                <a:lnTo>
                  <a:pt x="4507914" y="4840712"/>
                </a:lnTo>
                <a:lnTo>
                  <a:pt x="4507914" y="0"/>
                </a:lnTo>
                <a:lnTo>
                  <a:pt x="0" y="0"/>
                </a:lnTo>
                <a:lnTo>
                  <a:pt x="0" y="484071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0" y="9559953"/>
            <a:ext cx="3771899" cy="727042"/>
            <a:chOff x="0" y="0"/>
            <a:chExt cx="5029198" cy="96939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029200" cy="969391"/>
            </a:xfrm>
            <a:custGeom>
              <a:avLst/>
              <a:gdLst/>
              <a:ahLst/>
              <a:cxnLst/>
              <a:rect r="r" b="b" t="t" l="l"/>
              <a:pathLst>
                <a:path h="969391" w="5029200">
                  <a:moveTo>
                    <a:pt x="0" y="0"/>
                  </a:moveTo>
                  <a:lnTo>
                    <a:pt x="5029200" y="0"/>
                  </a:lnTo>
                  <a:lnTo>
                    <a:pt x="5029200" y="969391"/>
                  </a:lnTo>
                  <a:lnTo>
                    <a:pt x="0" y="969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144" r="0" b="-144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5550514" y="9839628"/>
            <a:ext cx="2206710" cy="314325"/>
            <a:chOff x="0" y="0"/>
            <a:chExt cx="2942280" cy="41910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2296922" y="-9525"/>
              <a:ext cx="645358" cy="4286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20"/>
                </a:lnSpc>
              </a:pPr>
              <a:r>
                <a:rPr lang="en-US" b="true" sz="2100" spc="-75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9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1805"/>
              <a:ext cx="1621790" cy="3746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160"/>
                </a:lnSpc>
              </a:pPr>
              <a:r>
                <a:rPr lang="en-US" b="true" sz="1800" spc="-15">
                  <a:solidFill>
                    <a:srgbClr val="000000"/>
                  </a:solidFill>
                  <a:latin typeface="Arial Bold"/>
                  <a:ea typeface="Arial Bold"/>
                  <a:cs typeface="Arial Bold"/>
                  <a:sym typeface="Arial Bold"/>
                </a:rPr>
                <a:t>05/05/2026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DAHIZf9tz3k</dc:identifier>
  <dcterms:modified xsi:type="dcterms:W3CDTF">2011-08-01T06:04:30Z</dcterms:modified>
  <cp:revision>1</cp:revision>
  <dc:title>25-26J-172 Final Presentation</dc:title>
</cp:coreProperties>
</file>